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1B41-B88F-CBC3-19FE-9C8EE897E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BAB70-7534-F670-65C1-058986000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B762F-DBB6-6042-1CA3-B643DC10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E71A0-B818-A1D5-5C83-A89BF03D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483DD-E919-C6D5-1240-27C01D08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89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2E857-DFE8-2D66-7AC9-4AE2AE5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7277DD-D1E3-BB40-7738-38380143F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05507-5A8F-B126-29A0-8B204E26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87810-20D7-656A-1CFE-37C8DC76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5DD32-22FD-FC9F-721C-D0E2AE31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5912C8-60A1-0A0B-56BC-1E0A29B05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3E055D-CD6A-0426-BE2A-C6AFDB4FE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ED674-4F1D-3BA2-73F7-9A1037D4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039AC-F812-4CCB-8D45-E20CD299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45190-FFB3-27F3-0A9E-E7E9140C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1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BFE66-41FC-DC6D-AEA9-595162AF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BDB53-BFC7-3B69-D7F3-4CE7CFE53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8E0980-9AC1-385F-3A9D-EE29DB5F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C9114-6B32-1C4C-3B88-AF1B2242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2B18B-7126-D2EC-7EFE-1E8A4448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1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96D87-2F1F-F451-C380-4DABE111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8ED1A7-37D9-604B-9979-DA6CE87FA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52DE-A0A8-236D-7CCF-E02CC8F2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2651D-5670-8A44-88DC-1BB8C66B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92839-9853-BED0-9572-68E392E6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5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F8A1-2AD0-1255-C666-0AB16957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7C166-1F34-3271-F500-D94F42220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B6DE6-F7A9-E97D-1A9A-EB0BAD38A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7B862D-098A-616E-2A44-BC65D31C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F39F3F-2D8B-A19A-A38C-EDE88E30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04831-A3CD-67D2-627E-FA137FE9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5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3917C-589F-BC15-F1E3-78F15310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3B71FF-BCA4-E28A-749C-64706DEA4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493097-53E2-17DB-7BBD-87559B10E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AE50DF-BFE3-758F-A1E2-79E406090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4AB67E-28A9-6AAF-5E94-FA57D6CE6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CF5B04-19A6-618F-6144-451E888C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7D66-FC17-2D76-F8B2-A0D2A3CA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B30936-926B-3A3C-68B0-70BA2E09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CD45-8203-4816-A672-61156D94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3BD52-9292-DE02-5DE3-DFD35F16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B278A6-6138-0E3B-04EB-34B53585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BBE525-9BB8-7899-D261-C49E842C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B121E-9977-24F4-C8C1-CD2678E6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657D4D-F92A-9794-2314-3F97116A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5D39E-9946-B682-F60B-B8315BF0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8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5EC32-F9F4-BC2E-0647-F97D55F8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8D32F-D7BD-E000-9EA2-58B2D19E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71C2EE-FB60-3202-FED5-38E8636C7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DDB2FC-4402-7C80-240A-AC17E7B3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9C96F-756F-5F8B-A769-372AEFAA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06898A-68FF-36B9-B225-47808E4E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3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C181E-1C75-5954-AA8F-93450CCF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97F210-71D1-CAE4-D418-8B9742916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49646-FAC3-4A01-6EE8-E5E06FD15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42430-3242-6600-BECB-1949365A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79261-F2D7-37CA-6D6E-0A8D8DDE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18E6D-292C-9CB9-8FB5-ED724D4F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07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04A3F0-4309-D9F7-7CB9-DD486F58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DBEF9-0904-189C-7D3F-5B9BAF10B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CD500-DF77-9FD8-6AC7-16C2DDE6D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04936-5EA0-47BA-BA3D-A16FCFD292DB}" type="datetimeFigureOut">
              <a:rPr lang="ko-KR" altLang="en-US" smtClean="0"/>
              <a:t>2025-01-24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35493-C0BE-D133-3A67-3066734CC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3472B-C39A-2E6D-3B2C-F7C099807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6FEF0-1A62-403F-BECC-555F2411C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1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2C416-21C1-293C-F626-DE1F3E70C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500" b="1" dirty="0"/>
              <a:t>Neural Network Compression by Input Selection using Grad Cam</a:t>
            </a:r>
            <a:endParaRPr lang="ko-KR" altLang="en-US" sz="45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68D245-3C2D-CA06-55B1-E28119351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518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2025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동계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인턴연수생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이신화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70C072-073C-A564-BC05-D888C120C4E5}"/>
              </a:ext>
            </a:extLst>
          </p:cNvPr>
          <p:cNvCxnSpPr>
            <a:cxnSpLocks/>
          </p:cNvCxnSpPr>
          <p:nvPr/>
        </p:nvCxnSpPr>
        <p:spPr>
          <a:xfrm>
            <a:off x="1642188" y="3778898"/>
            <a:ext cx="884853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30506DA-188C-9D31-CF76-32D56A75ECD8}"/>
              </a:ext>
            </a:extLst>
          </p:cNvPr>
          <p:cNvSpPr/>
          <p:nvPr/>
        </p:nvSpPr>
        <p:spPr>
          <a:xfrm>
            <a:off x="718457" y="541176"/>
            <a:ext cx="10823510" cy="401216"/>
          </a:xfrm>
          <a:custGeom>
            <a:avLst/>
            <a:gdLst>
              <a:gd name="connsiteX0" fmla="*/ 0 w 10823510"/>
              <a:gd name="connsiteY0" fmla="*/ 531844 h 531844"/>
              <a:gd name="connsiteX1" fmla="*/ 0 w 10823510"/>
              <a:gd name="connsiteY1" fmla="*/ 65314 h 531844"/>
              <a:gd name="connsiteX2" fmla="*/ 10823510 w 10823510"/>
              <a:gd name="connsiteY2" fmla="*/ 0 h 531844"/>
              <a:gd name="connsiteX3" fmla="*/ 10823510 w 10823510"/>
              <a:gd name="connsiteY3" fmla="*/ 419877 h 53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3510" h="531844">
                <a:moveTo>
                  <a:pt x="0" y="531844"/>
                </a:moveTo>
                <a:lnTo>
                  <a:pt x="0" y="65314"/>
                </a:lnTo>
                <a:lnTo>
                  <a:pt x="10823510" y="0"/>
                </a:lnTo>
                <a:lnTo>
                  <a:pt x="10823510" y="419877"/>
                </a:ln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3834763-EA3F-9155-BEE9-D192E83B7AFD}"/>
              </a:ext>
            </a:extLst>
          </p:cNvPr>
          <p:cNvSpPr/>
          <p:nvPr/>
        </p:nvSpPr>
        <p:spPr>
          <a:xfrm rot="10800000">
            <a:off x="718457" y="5915608"/>
            <a:ext cx="10823510" cy="401216"/>
          </a:xfrm>
          <a:custGeom>
            <a:avLst/>
            <a:gdLst>
              <a:gd name="connsiteX0" fmla="*/ 0 w 10823510"/>
              <a:gd name="connsiteY0" fmla="*/ 531844 h 531844"/>
              <a:gd name="connsiteX1" fmla="*/ 0 w 10823510"/>
              <a:gd name="connsiteY1" fmla="*/ 65314 h 531844"/>
              <a:gd name="connsiteX2" fmla="*/ 10823510 w 10823510"/>
              <a:gd name="connsiteY2" fmla="*/ 0 h 531844"/>
              <a:gd name="connsiteX3" fmla="*/ 10823510 w 10823510"/>
              <a:gd name="connsiteY3" fmla="*/ 419877 h 53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3510" h="531844">
                <a:moveTo>
                  <a:pt x="0" y="531844"/>
                </a:moveTo>
                <a:lnTo>
                  <a:pt x="0" y="65314"/>
                </a:lnTo>
                <a:lnTo>
                  <a:pt x="10823510" y="0"/>
                </a:lnTo>
                <a:lnTo>
                  <a:pt x="10823510" y="419877"/>
                </a:ln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40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E1B6D-95B6-F70A-2F35-963097B5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B9DED6-53D5-3785-4CCD-CB28CECB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0172"/>
            <a:ext cx="3162741" cy="1657581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3334549-E831-1E4C-0F40-37A4F9D69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3" y="2859773"/>
            <a:ext cx="81932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-CAM(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Gradient-weighted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Mapping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)은 원래 벡터 형식으로 나타나지만,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이미지에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오버레이하기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위해 몇 가지 과정이 필요합니다. 아래에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이미지 위에 정확히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오버레이되는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과정을 설명하겠습니다.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6D50716-00AD-0B5B-448F-1C02C950C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6452EE3-FED6-BB44-45DA-BD095215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7445"/>
            <a:ext cx="1376210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Grad-CAM의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이미지 오버레이 과정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추출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Grad-CAM은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모델의 특정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(특징 맵)을 사용합니다. 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각 픽셀에 해당하는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값을 포함하고 있으며, 보통 벡터 형태로 표현됩니다.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(가중치 적용)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모델의 출력과 연관된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계산한 뒤,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값을 이용해 각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중요도를 가중치로 부여합니다. 이 과정을 통해 관심 영역이 강조된 2D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생성됩니다.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(크기 조정)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생성된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해상도를 가지므로, 원본 이미지의 해상도와 크기가 다릅니다. 따라서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등의 라이브러리를 이용해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원본 이미지 크기로 보간(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Normalization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(정규화)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Resized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값을 0~255 사이로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정규화하여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색상 표현이 가능하도록 변환합니다.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Colormap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적용 (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Mapping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OpenCV의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cv2.applyColorMap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함수로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heatmap에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색상을 입힙니다. 이 과정에서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JET와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같은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colormap을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사용합니다.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JET는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파란색에서 빨간색으로 이어지는 색상 스펙트럼을 가지며, 값이 작을수록 파란색, 클수록 빨간색으로 표현됩니다.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오버레이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원본 이미지를 배경으로 사용하고, 생성된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heatmap을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적절한 비율로 투명도를 적용하여 원본 이미지 위에 합성합니다. 보통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cv2.addWeighted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함수를 사용하여 합성합니다.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2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E04F2-7E81-F5BB-B7D9-EEA7FB1B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A07D6-3985-2F9C-D660-4E11D405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0F9EAC0-A06F-7251-A2E4-088F1C401D55}"/>
              </a:ext>
            </a:extLst>
          </p:cNvPr>
          <p:cNvCxnSpPr/>
          <p:nvPr/>
        </p:nvCxnSpPr>
        <p:spPr>
          <a:xfrm>
            <a:off x="838200" y="1455575"/>
            <a:ext cx="828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4CFBF7-A758-74BD-B183-37F9D45844CE}"/>
              </a:ext>
            </a:extLst>
          </p:cNvPr>
          <p:cNvSpPr txBox="1"/>
          <p:nvPr/>
        </p:nvSpPr>
        <p:spPr>
          <a:xfrm>
            <a:off x="1089349" y="278113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https://hyeon827.tistory.com/49</a:t>
            </a:r>
          </a:p>
        </p:txBody>
      </p:sp>
    </p:spTree>
    <p:extLst>
      <p:ext uri="{BB962C8B-B14F-4D97-AF65-F5344CB8AC3E}">
        <p14:creationId xmlns:p14="http://schemas.microsoft.com/office/powerpoint/2010/main" val="137388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796C1-A859-398C-51DE-1934D7AA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 </a:t>
            </a:r>
            <a:r>
              <a:rPr lang="ko-KR" altLang="en-US" dirty="0"/>
              <a:t>실험 데이터 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4F782-9946-A7F0-AF64-A6B0A16C2E5D}"/>
              </a:ext>
            </a:extLst>
          </p:cNvPr>
          <p:cNvSpPr txBox="1"/>
          <p:nvPr/>
        </p:nvSpPr>
        <p:spPr>
          <a:xfrm>
            <a:off x="7078047" y="2098179"/>
            <a:ext cx="4275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fully</a:t>
            </a:r>
            <a:r>
              <a:rPr lang="ko-KR" altLang="en-US" dirty="0"/>
              <a:t> </a:t>
            </a:r>
            <a:r>
              <a:rPr lang="ko-KR" altLang="en-US" dirty="0" err="1"/>
              <a:t>annotated</a:t>
            </a:r>
            <a:r>
              <a:rPr lang="ko-KR" altLang="en-US" dirty="0"/>
              <a:t> </a:t>
            </a:r>
            <a:r>
              <a:rPr lang="ko-KR" altLang="en-US" dirty="0" err="1"/>
              <a:t>thermal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 </a:t>
            </a:r>
            <a:r>
              <a:rPr lang="ko-KR" altLang="en-US" dirty="0" err="1"/>
              <a:t>dataset</a:t>
            </a:r>
            <a:r>
              <a:rPr lang="ko-KR" altLang="en-US" dirty="0"/>
              <a:t> and </a:t>
            </a:r>
            <a:r>
              <a:rPr lang="ko-KR" altLang="en-US" dirty="0" err="1"/>
              <a:t>its</a:t>
            </a:r>
            <a:r>
              <a:rPr lang="ko-KR" altLang="en-US" dirty="0"/>
              <a:t> </a:t>
            </a:r>
            <a:r>
              <a:rPr lang="ko-KR" altLang="en-US" dirty="0" err="1"/>
              <a:t>application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thermal</a:t>
            </a:r>
            <a:r>
              <a:rPr lang="ko-KR" altLang="en-US" dirty="0"/>
              <a:t> </a:t>
            </a:r>
            <a:r>
              <a:rPr lang="ko-KR" altLang="en-US" dirty="0" err="1"/>
              <a:t>facial</a:t>
            </a:r>
            <a:r>
              <a:rPr lang="ko-KR" altLang="en-US" dirty="0"/>
              <a:t> </a:t>
            </a:r>
            <a:r>
              <a:rPr lang="ko-KR" altLang="en-US" dirty="0" err="1"/>
              <a:t>expression</a:t>
            </a:r>
            <a:r>
              <a:rPr lang="ko-KR" altLang="en-US" dirty="0"/>
              <a:t> </a:t>
            </a:r>
            <a:r>
              <a:rPr lang="ko-KR" altLang="en-US" dirty="0" err="1"/>
              <a:t>recognition</a:t>
            </a:r>
            <a:endParaRPr lang="ko-KR" altLang="en-US" dirty="0"/>
          </a:p>
        </p:txBody>
      </p:sp>
      <p:pic>
        <p:nvPicPr>
          <p:cNvPr id="15" name="그림 14" descr="흑백, 인간의 얼굴, 인물사진, 사람이(가) 표시된 사진&#10;&#10;자동 생성된 설명">
            <a:extLst>
              <a:ext uri="{FF2B5EF4-FFF2-40B4-BE49-F238E27FC236}">
                <a16:creationId xmlns:a16="http://schemas.microsoft.com/office/drawing/2014/main" id="{1C520048-FD7A-993A-E83D-B5C2DC92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9" y="2244012"/>
            <a:ext cx="1579984" cy="1184988"/>
          </a:xfrm>
          <a:prstGeom prst="rect">
            <a:avLst/>
          </a:prstGeom>
        </p:spPr>
      </p:pic>
      <p:pic>
        <p:nvPicPr>
          <p:cNvPr id="17" name="그림 16" descr="인간의 얼굴, 흑백, 인물사진, 턱이(가) 표시된 사진&#10;&#10;자동 생성된 설명">
            <a:extLst>
              <a:ext uri="{FF2B5EF4-FFF2-40B4-BE49-F238E27FC236}">
                <a16:creationId xmlns:a16="http://schemas.microsoft.com/office/drawing/2014/main" id="{0CDEEA6C-81BC-A513-F398-634CD3BC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23" y="2244012"/>
            <a:ext cx="1579984" cy="1184988"/>
          </a:xfrm>
          <a:prstGeom prst="rect">
            <a:avLst/>
          </a:prstGeom>
        </p:spPr>
      </p:pic>
      <p:pic>
        <p:nvPicPr>
          <p:cNvPr id="19" name="그림 18" descr="흑백, 인물사진, 인간의 얼굴, 모노크롬이(가) 표시된 사진&#10;&#10;자동 생성된 설명">
            <a:extLst>
              <a:ext uri="{FF2B5EF4-FFF2-40B4-BE49-F238E27FC236}">
                <a16:creationId xmlns:a16="http://schemas.microsoft.com/office/drawing/2014/main" id="{CBDA2245-8187-AF89-EA84-9EA422B54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09" y="2244013"/>
            <a:ext cx="1579982" cy="1184987"/>
          </a:xfrm>
          <a:prstGeom prst="rect">
            <a:avLst/>
          </a:prstGeom>
        </p:spPr>
      </p:pic>
      <p:pic>
        <p:nvPicPr>
          <p:cNvPr id="21" name="그림 20" descr="흑백, 인간의 얼굴, 인물사진, 흐릿한이(가) 표시된 사진&#10;&#10;자동 생성된 설명">
            <a:extLst>
              <a:ext uri="{FF2B5EF4-FFF2-40B4-BE49-F238E27FC236}">
                <a16:creationId xmlns:a16="http://schemas.microsoft.com/office/drawing/2014/main" id="{F9E97B7D-1F32-C300-AFA3-C03C079D3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84" y="2244013"/>
            <a:ext cx="1579984" cy="1184988"/>
          </a:xfrm>
          <a:prstGeom prst="rect">
            <a:avLst/>
          </a:prstGeom>
        </p:spPr>
      </p:pic>
      <p:pic>
        <p:nvPicPr>
          <p:cNvPr id="23" name="그림 22" descr="인간의 얼굴, 미소, 흑백, 인물사진이(가) 표시된 사진&#10;&#10;자동 생성된 설명">
            <a:extLst>
              <a:ext uri="{FF2B5EF4-FFF2-40B4-BE49-F238E27FC236}">
                <a16:creationId xmlns:a16="http://schemas.microsoft.com/office/drawing/2014/main" id="{8B7A9A28-CD26-AB54-20BE-F70C3B031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7" y="3429000"/>
            <a:ext cx="1579983" cy="1184987"/>
          </a:xfrm>
          <a:prstGeom prst="rect">
            <a:avLst/>
          </a:prstGeom>
        </p:spPr>
      </p:pic>
      <p:pic>
        <p:nvPicPr>
          <p:cNvPr id="25" name="그림 24" descr="인간의 얼굴, 흑백, 인물사진, 사람이(가) 표시된 사진&#10;&#10;자동 생성된 설명">
            <a:extLst>
              <a:ext uri="{FF2B5EF4-FFF2-40B4-BE49-F238E27FC236}">
                <a16:creationId xmlns:a16="http://schemas.microsoft.com/office/drawing/2014/main" id="{9DC4A35B-BF8B-565C-5547-9F2F5A744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51" y="3429000"/>
            <a:ext cx="1604865" cy="1203649"/>
          </a:xfrm>
          <a:prstGeom prst="rect">
            <a:avLst/>
          </a:prstGeom>
        </p:spPr>
      </p:pic>
      <p:pic>
        <p:nvPicPr>
          <p:cNvPr id="27" name="그림 26" descr="인간의 얼굴, 흑백, 인물사진, 사람이(가) 표시된 사진&#10;&#10;자동 생성된 설명">
            <a:extLst>
              <a:ext uri="{FF2B5EF4-FFF2-40B4-BE49-F238E27FC236}">
                <a16:creationId xmlns:a16="http://schemas.microsoft.com/office/drawing/2014/main" id="{7D896565-2515-3FDD-08E6-A680E92FF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32" y="3429000"/>
            <a:ext cx="1767417" cy="1325563"/>
          </a:xfrm>
          <a:prstGeom prst="rect">
            <a:avLst/>
          </a:prstGeom>
        </p:spPr>
      </p:pic>
      <p:pic>
        <p:nvPicPr>
          <p:cNvPr id="29" name="그림 28" descr="흑백, 인간의 얼굴, 인물사진, 사람이(가) 표시된 사진&#10;&#10;자동 생성된 설명">
            <a:extLst>
              <a:ext uri="{FF2B5EF4-FFF2-40B4-BE49-F238E27FC236}">
                <a16:creationId xmlns:a16="http://schemas.microsoft.com/office/drawing/2014/main" id="{E6B3B85C-FB77-4944-2726-8379CD30B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19" y="3573624"/>
            <a:ext cx="1412033" cy="1059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6F2E7-AE40-9D1F-E422-6D7355C8A378}"/>
              </a:ext>
            </a:extLst>
          </p:cNvPr>
          <p:cNvSpPr txBox="1"/>
          <p:nvPr/>
        </p:nvSpPr>
        <p:spPr>
          <a:xfrm>
            <a:off x="7101417" y="317163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1024x768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34EF8-5100-6EC6-38FD-1C6D22B4F111}"/>
              </a:ext>
            </a:extLst>
          </p:cNvPr>
          <p:cNvSpPr txBox="1"/>
          <p:nvPr/>
        </p:nvSpPr>
        <p:spPr>
          <a:xfrm>
            <a:off x="7045430" y="3887391"/>
            <a:ext cx="66008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전체 이미지 개수: 1782장 </a:t>
            </a:r>
            <a:r>
              <a:rPr lang="en-US" altLang="ko-KR" dirty="0"/>
              <a:t>70:15:15</a:t>
            </a:r>
            <a:endParaRPr lang="ko-KR" altLang="en-US" dirty="0"/>
          </a:p>
          <a:p>
            <a:r>
              <a:rPr lang="ko-KR" altLang="en-US" dirty="0"/>
              <a:t>클래스 '</a:t>
            </a:r>
            <a:r>
              <a:rPr lang="ko-KR" altLang="en-US" dirty="0" err="1"/>
              <a:t>test</a:t>
            </a:r>
            <a:r>
              <a:rPr lang="ko-KR" altLang="en-US" dirty="0"/>
              <a:t>': 255장</a:t>
            </a:r>
          </a:p>
          <a:p>
            <a:r>
              <a:rPr lang="ko-KR" altLang="en-US" dirty="0"/>
              <a:t>  해상도 분포:</a:t>
            </a:r>
          </a:p>
          <a:p>
            <a:r>
              <a:rPr lang="ko-KR" altLang="en-US" dirty="0"/>
              <a:t>    1024x768: 255장</a:t>
            </a:r>
          </a:p>
          <a:p>
            <a:r>
              <a:rPr lang="ko-KR" altLang="en-US" dirty="0"/>
              <a:t>클래스 '</a:t>
            </a:r>
            <a:r>
              <a:rPr lang="ko-KR" altLang="en-US" dirty="0" err="1"/>
              <a:t>train</a:t>
            </a:r>
            <a:r>
              <a:rPr lang="ko-KR" altLang="en-US" dirty="0"/>
              <a:t>': 1269장</a:t>
            </a:r>
          </a:p>
          <a:p>
            <a:r>
              <a:rPr lang="ko-KR" altLang="en-US" dirty="0"/>
              <a:t>  해상도 분포:</a:t>
            </a:r>
          </a:p>
          <a:p>
            <a:r>
              <a:rPr lang="ko-KR" altLang="en-US" dirty="0"/>
              <a:t>    1024x768: 1269장</a:t>
            </a:r>
          </a:p>
          <a:p>
            <a:r>
              <a:rPr lang="ko-KR" altLang="en-US" dirty="0"/>
              <a:t>클래스 '</a:t>
            </a:r>
            <a:r>
              <a:rPr lang="ko-KR" altLang="en-US" dirty="0" err="1"/>
              <a:t>val</a:t>
            </a:r>
            <a:r>
              <a:rPr lang="ko-KR" altLang="en-US" dirty="0"/>
              <a:t>': 258장</a:t>
            </a:r>
          </a:p>
          <a:p>
            <a:r>
              <a:rPr lang="ko-KR" altLang="en-US" dirty="0"/>
              <a:t>  해상도 분포:</a:t>
            </a:r>
          </a:p>
          <a:p>
            <a:r>
              <a:rPr lang="ko-KR" altLang="en-US" dirty="0"/>
              <a:t>    1024x768: 258장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AFC1BB-526C-661A-9120-477C161FDC5F}"/>
              </a:ext>
            </a:extLst>
          </p:cNvPr>
          <p:cNvCxnSpPr/>
          <p:nvPr/>
        </p:nvCxnSpPr>
        <p:spPr>
          <a:xfrm>
            <a:off x="838200" y="1455575"/>
            <a:ext cx="828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4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E686B-6A91-1280-29CF-92D4F37C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Randmark</a:t>
            </a:r>
            <a:r>
              <a:rPr lang="en-US" altLang="ko-KR" dirty="0"/>
              <a:t> </a:t>
            </a:r>
            <a:r>
              <a:rPr lang="ko-KR" altLang="en-US" dirty="0"/>
              <a:t>시각화</a:t>
            </a:r>
          </a:p>
        </p:txBody>
      </p:sp>
      <p:pic>
        <p:nvPicPr>
          <p:cNvPr id="9" name="그림 8" descr="인간의 얼굴이(가) 표시된 사진&#10;&#10;자동 생성된 설명">
            <a:extLst>
              <a:ext uri="{FF2B5EF4-FFF2-40B4-BE49-F238E27FC236}">
                <a16:creationId xmlns:a16="http://schemas.microsoft.com/office/drawing/2014/main" id="{6092EC08-52EE-D160-5D27-EEC3907BB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5" y="1622594"/>
            <a:ext cx="5515805" cy="4902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ACF87-008B-E0F1-E88F-512574B3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05" y="1390261"/>
            <a:ext cx="2967366" cy="3219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3D73F-031A-FCE2-B793-2775CE95359A}"/>
              </a:ext>
            </a:extLst>
          </p:cNvPr>
          <p:cNvSpPr txBox="1"/>
          <p:nvPr/>
        </p:nvSpPr>
        <p:spPr>
          <a:xfrm>
            <a:off x="6096000" y="5198426"/>
            <a:ext cx="5716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classes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'happy'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'surprised'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'afraid'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'disgusted'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'angry'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'contemptuous'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'neutral'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2F13176-A099-15A6-A2ED-3A1D79CCA768}"/>
              </a:ext>
            </a:extLst>
          </p:cNvPr>
          <p:cNvCxnSpPr/>
          <p:nvPr/>
        </p:nvCxnSpPr>
        <p:spPr>
          <a:xfrm>
            <a:off x="838200" y="1455575"/>
            <a:ext cx="828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2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09238-78AB-8BE6-ABE2-6EF3F1FD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CD761-9416-75AF-3A5E-2EC6A8ED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8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Resnet18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5AFE8-A7F9-2E24-DDCA-B1A60A7FC85E}"/>
              </a:ext>
            </a:extLst>
          </p:cNvPr>
          <p:cNvSpPr txBox="1"/>
          <p:nvPr/>
        </p:nvSpPr>
        <p:spPr>
          <a:xfrm>
            <a:off x="172906" y="3615273"/>
            <a:ext cx="62763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======================================Total params: 11,174,344</a:t>
            </a:r>
          </a:p>
          <a:p>
            <a:r>
              <a:rPr lang="en-US" altLang="ko-KR" dirty="0"/>
              <a:t>Trainable params: 11,174,344</a:t>
            </a:r>
          </a:p>
          <a:p>
            <a:r>
              <a:rPr lang="en-US" altLang="ko-KR" dirty="0"/>
              <a:t>Non-trainable params: 0</a:t>
            </a:r>
          </a:p>
          <a:p>
            <a:r>
              <a:rPr lang="en-US" altLang="ko-KR" dirty="0"/>
              <a:t>Total </a:t>
            </a:r>
            <a:r>
              <a:rPr lang="en-US" altLang="ko-KR" dirty="0" err="1"/>
              <a:t>mult</a:t>
            </a:r>
            <a:r>
              <a:rPr lang="en-US" altLang="ko-KR" dirty="0"/>
              <a:t>-adds (G): 27.19</a:t>
            </a:r>
          </a:p>
          <a:p>
            <a:r>
              <a:rPr lang="en-US" altLang="ko-KR" dirty="0"/>
              <a:t>======================================Input size (MB): 3.15</a:t>
            </a:r>
          </a:p>
          <a:p>
            <a:r>
              <a:rPr lang="en-US" altLang="ko-KR" dirty="0"/>
              <a:t>Forward/backward pass size (MB): 622.85</a:t>
            </a:r>
          </a:p>
          <a:p>
            <a:r>
              <a:rPr lang="en-US" altLang="ko-KR" dirty="0"/>
              <a:t>Params size (MB): 44.70</a:t>
            </a:r>
          </a:p>
          <a:p>
            <a:r>
              <a:rPr lang="en-US" altLang="ko-KR" dirty="0"/>
              <a:t>Estimated Total Size (MB): 670.70</a:t>
            </a:r>
          </a:p>
          <a:p>
            <a:r>
              <a:rPr lang="en-US" altLang="ko-KR" dirty="0"/>
              <a:t>======================================</a:t>
            </a:r>
            <a:endParaRPr lang="ko-KR" altLang="en-US" dirty="0"/>
          </a:p>
        </p:txBody>
      </p:sp>
      <p:pic>
        <p:nvPicPr>
          <p:cNvPr id="1026" name="Picture 2" descr="ResD Hybrid Model Based on Resnet18 and Densenet121 for Early Alzheimer  Disease Classification | SpringerLink">
            <a:extLst>
              <a:ext uri="{FF2B5EF4-FFF2-40B4-BE49-F238E27FC236}">
                <a16:creationId xmlns:a16="http://schemas.microsoft.com/office/drawing/2014/main" id="{C507B069-E56B-F128-E769-D0949C4E3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12" y="0"/>
            <a:ext cx="65246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Not recommended) ResNet-18 convolutional neural network - MATLAB resnet18 -  cinareliteyapi.com.tr">
            <a:extLst>
              <a:ext uri="{FF2B5EF4-FFF2-40B4-BE49-F238E27FC236}">
                <a16:creationId xmlns:a16="http://schemas.microsoft.com/office/drawing/2014/main" id="{BC1CD8D7-5475-3634-F39A-C37400EDA8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7083" y="29379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Not recommended) ResNet-18 convolutional neural network - MATLAB resnet18 -  cinareliteyapi.com.tr">
            <a:extLst>
              <a:ext uri="{FF2B5EF4-FFF2-40B4-BE49-F238E27FC236}">
                <a16:creationId xmlns:a16="http://schemas.microsoft.com/office/drawing/2014/main" id="{50FEEE1D-9A6F-998F-0BC9-ED16A276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63" y="2019300"/>
            <a:ext cx="5522753" cy="276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architecture of ResNet18 model [31]. | Download Scientific Diagram">
            <a:extLst>
              <a:ext uri="{FF2B5EF4-FFF2-40B4-BE49-F238E27FC236}">
                <a16:creationId xmlns:a16="http://schemas.microsoft.com/office/drawing/2014/main" id="{12DAE680-87DB-0ADD-98F9-05F74F7D9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45" y="3489960"/>
            <a:ext cx="6829449" cy="29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0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15443-397D-B232-FE19-97A03FB8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5" name="내용 개체 틀 4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79BF65CC-9C04-9AB5-0653-69DEC32BB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2" y="1370562"/>
            <a:ext cx="6430082" cy="3215041"/>
          </a:xfr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4FB7D9-D1EB-6F77-5F20-DBC38AAB9555}"/>
              </a:ext>
            </a:extLst>
          </p:cNvPr>
          <p:cNvCxnSpPr/>
          <p:nvPr/>
        </p:nvCxnSpPr>
        <p:spPr>
          <a:xfrm>
            <a:off x="838200" y="1455575"/>
            <a:ext cx="828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2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9843F-F456-CD02-1C2D-B336E8CC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</a:p>
        </p:txBody>
      </p:sp>
      <p:pic>
        <p:nvPicPr>
          <p:cNvPr id="5" name="내용 개체 틀 4" descr="스크린샷, 직사각형, 사각형, 도표이(가) 표시된 사진&#10;&#10;자동 생성된 설명">
            <a:extLst>
              <a:ext uri="{FF2B5EF4-FFF2-40B4-BE49-F238E27FC236}">
                <a16:creationId xmlns:a16="http://schemas.microsoft.com/office/drawing/2014/main" id="{4F09F429-68C4-D0BF-695D-A4F90EFBB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40" y="1690688"/>
            <a:ext cx="5439172" cy="4351338"/>
          </a:xfrm>
        </p:spPr>
      </p:pic>
      <p:pic>
        <p:nvPicPr>
          <p:cNvPr id="7" name="그림 6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81EC7795-38D1-A763-104E-536788E3F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08" y="1306286"/>
            <a:ext cx="5761652" cy="460932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8917DF-842F-D6B7-7BE7-B081FB0DFEE6}"/>
              </a:ext>
            </a:extLst>
          </p:cNvPr>
          <p:cNvCxnSpPr/>
          <p:nvPr/>
        </p:nvCxnSpPr>
        <p:spPr>
          <a:xfrm>
            <a:off x="838200" y="1455575"/>
            <a:ext cx="828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49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69EED-C4AD-6B3F-719D-4F344D79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0DB0E-C710-2014-1107-1C315B73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4741506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Test Loss: 1.1142 Acc: 0.6199</a:t>
            </a:r>
          </a:p>
          <a:p>
            <a:pPr marL="0" indent="0">
              <a:buNone/>
            </a:pPr>
            <a:r>
              <a:rPr lang="en-US" altLang="ko-KR" dirty="0"/>
              <a:t>              precision    recall  f1-score   support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afraid       0.42      0.26      0.32        39</a:t>
            </a:r>
          </a:p>
          <a:p>
            <a:pPr marL="0" indent="0">
              <a:buNone/>
            </a:pPr>
            <a:r>
              <a:rPr lang="en-US" altLang="ko-KR" dirty="0"/>
              <a:t>       angry       0.51      0.81      0.62        42</a:t>
            </a:r>
          </a:p>
          <a:p>
            <a:pPr marL="0" indent="0">
              <a:buNone/>
            </a:pPr>
            <a:r>
              <a:rPr lang="en-US" altLang="ko-KR" dirty="0"/>
              <a:t>contemptuous       0.32      0.18      0.23        33</a:t>
            </a:r>
          </a:p>
          <a:p>
            <a:pPr marL="0" indent="0">
              <a:buNone/>
            </a:pPr>
            <a:r>
              <a:rPr lang="en-US" altLang="ko-KR" dirty="0"/>
              <a:t>   disgusted       0.56      0.52      0.54        42</a:t>
            </a:r>
          </a:p>
          <a:p>
            <a:pPr marL="0" indent="0">
              <a:buNone/>
            </a:pPr>
            <a:r>
              <a:rPr lang="en-US" altLang="ko-KR" dirty="0"/>
              <a:t>       happy       0.91      0.93      0.92        42</a:t>
            </a:r>
          </a:p>
          <a:p>
            <a:pPr marL="0" indent="0">
              <a:buNone/>
            </a:pPr>
            <a:r>
              <a:rPr lang="en-US" altLang="ko-KR" dirty="0"/>
              <a:t>     neutral       0.54      0.86      0.66        42</a:t>
            </a:r>
          </a:p>
          <a:p>
            <a:pPr marL="0" indent="0">
              <a:buNone/>
            </a:pPr>
            <a:r>
              <a:rPr lang="en-US" altLang="ko-KR" dirty="0"/>
              <a:t>         sad       0.81      0.56      0.67        39</a:t>
            </a:r>
          </a:p>
          <a:p>
            <a:pPr marL="0" indent="0">
              <a:buNone/>
            </a:pPr>
            <a:r>
              <a:rPr lang="en-US" altLang="ko-KR" dirty="0"/>
              <a:t>   surprised       0.86      0.71      0.78        42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accuracy                           0.62       321</a:t>
            </a:r>
          </a:p>
          <a:p>
            <a:pPr marL="0" indent="0">
              <a:buNone/>
            </a:pPr>
            <a:r>
              <a:rPr lang="en-US" altLang="ko-KR" dirty="0"/>
              <a:t>   macro avg       0.62      0.60      0.59       321</a:t>
            </a:r>
          </a:p>
          <a:p>
            <a:pPr marL="0" indent="0">
              <a:buNone/>
            </a:pPr>
            <a:r>
              <a:rPr lang="en-US" altLang="ko-KR" dirty="0"/>
              <a:t>weighted avg       0.62      0.62      0.60       321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FF559-F85F-58A9-5374-5ED716B1DA00}"/>
              </a:ext>
            </a:extLst>
          </p:cNvPr>
          <p:cNvSpPr txBox="1"/>
          <p:nvPr/>
        </p:nvSpPr>
        <p:spPr>
          <a:xfrm>
            <a:off x="6988629" y="1339380"/>
            <a:ext cx="39655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dirty="0"/>
              <a:t>Accuracy of class 0: 25.64%</a:t>
            </a:r>
          </a:p>
          <a:p>
            <a:pPr marL="0" indent="0">
              <a:buNone/>
            </a:pPr>
            <a:r>
              <a:rPr lang="en-US" altLang="ko-KR" dirty="0"/>
              <a:t>Average Loss of class 0: 1.9182</a:t>
            </a:r>
          </a:p>
          <a:p>
            <a:pPr marL="0" indent="0">
              <a:buNone/>
            </a:pPr>
            <a:r>
              <a:rPr lang="en-US" altLang="ko-KR" dirty="0"/>
              <a:t>Accuracy of class 1: 80.95%</a:t>
            </a:r>
          </a:p>
          <a:p>
            <a:pPr marL="0" indent="0">
              <a:buNone/>
            </a:pPr>
            <a:r>
              <a:rPr lang="en-US" altLang="ko-KR" dirty="0"/>
              <a:t>Average Loss of class 1: 0.8114</a:t>
            </a:r>
          </a:p>
          <a:p>
            <a:pPr marL="0" indent="0">
              <a:buNone/>
            </a:pPr>
            <a:r>
              <a:rPr lang="en-US" altLang="ko-KR" dirty="0"/>
              <a:t>Accuracy of class 2: 18.18%</a:t>
            </a:r>
          </a:p>
          <a:p>
            <a:pPr marL="0" indent="0">
              <a:buNone/>
            </a:pPr>
            <a:r>
              <a:rPr lang="en-US" altLang="ko-KR" dirty="0"/>
              <a:t>Average Loss of class 2: 2.0877</a:t>
            </a:r>
          </a:p>
          <a:p>
            <a:pPr marL="0" indent="0">
              <a:buNone/>
            </a:pPr>
            <a:r>
              <a:rPr lang="en-US" altLang="ko-KR" dirty="0"/>
              <a:t>Accuracy of class 3: 52.38%</a:t>
            </a:r>
          </a:p>
          <a:p>
            <a:pPr marL="0" indent="0">
              <a:buNone/>
            </a:pPr>
            <a:r>
              <a:rPr lang="en-US" altLang="ko-KR" dirty="0"/>
              <a:t>Average Loss of class 3: 1.1901</a:t>
            </a:r>
          </a:p>
          <a:p>
            <a:pPr marL="0" indent="0">
              <a:buNone/>
            </a:pPr>
            <a:r>
              <a:rPr lang="en-US" altLang="ko-KR" dirty="0"/>
              <a:t>Accuracy of class 4: 92.86%</a:t>
            </a:r>
          </a:p>
          <a:p>
            <a:pPr marL="0" indent="0">
              <a:buNone/>
            </a:pPr>
            <a:r>
              <a:rPr lang="en-US" altLang="ko-KR" dirty="0"/>
              <a:t>Average Loss of class 4: 0.3991</a:t>
            </a:r>
          </a:p>
          <a:p>
            <a:pPr marL="0" indent="0">
              <a:buNone/>
            </a:pPr>
            <a:r>
              <a:rPr lang="en-US" altLang="ko-KR" dirty="0"/>
              <a:t>Accuracy of class 5: 85.71%</a:t>
            </a:r>
          </a:p>
          <a:p>
            <a:pPr marL="0" indent="0">
              <a:buNone/>
            </a:pPr>
            <a:r>
              <a:rPr lang="en-US" altLang="ko-KR" dirty="0"/>
              <a:t>Average Loss of class 5: 0.6268</a:t>
            </a:r>
          </a:p>
          <a:p>
            <a:pPr marL="0" indent="0">
              <a:buNone/>
            </a:pPr>
            <a:r>
              <a:rPr lang="en-US" altLang="ko-KR" dirty="0"/>
              <a:t>Accuracy of class 6: 56.41%</a:t>
            </a:r>
          </a:p>
          <a:p>
            <a:pPr marL="0" indent="0">
              <a:buNone/>
            </a:pPr>
            <a:r>
              <a:rPr lang="en-US" altLang="ko-KR" dirty="0"/>
              <a:t>Average Loss of class 6: 1.3182</a:t>
            </a:r>
          </a:p>
          <a:p>
            <a:pPr marL="0" indent="0">
              <a:buNone/>
            </a:pPr>
            <a:r>
              <a:rPr lang="en-US" altLang="ko-KR" dirty="0"/>
              <a:t>Accuracy of class 7: 71.43%</a:t>
            </a:r>
          </a:p>
          <a:p>
            <a:pPr marL="0" indent="0">
              <a:buNone/>
            </a:pPr>
            <a:r>
              <a:rPr lang="en-US" altLang="ko-KR" dirty="0"/>
              <a:t>Average Loss of class 7: 0.8424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00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BF2EC-ACF3-7EF2-52DC-FFA3565C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</a:t>
            </a:r>
            <a:r>
              <a:rPr lang="ko-KR" altLang="en-US" dirty="0"/>
              <a:t> </a:t>
            </a:r>
            <a:r>
              <a:rPr lang="en-US" altLang="ko-KR" dirty="0"/>
              <a:t>cam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EB371-D77F-F51C-2F03-9694ECE6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14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600</Words>
  <Application>Microsoft Office PowerPoint</Application>
  <PresentationFormat>와이드스크린</PresentationFormat>
  <Paragraphs>75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 Unicode MS</vt:lpstr>
      <vt:lpstr>맑은 고딕</vt:lpstr>
      <vt:lpstr>Arial</vt:lpstr>
      <vt:lpstr>Consolas</vt:lpstr>
      <vt:lpstr>Office 테마</vt:lpstr>
      <vt:lpstr>Neural Network Compression by Input Selection using Grad Cam</vt:lpstr>
      <vt:lpstr>contents</vt:lpstr>
      <vt:lpstr>3-1 실험 데이터 셋</vt:lpstr>
      <vt:lpstr>Randmark 시각화</vt:lpstr>
      <vt:lpstr>model</vt:lpstr>
      <vt:lpstr>training</vt:lpstr>
      <vt:lpstr>학습</vt:lpstr>
      <vt:lpstr>분류 결과</vt:lpstr>
      <vt:lpstr>Grad cam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winter</dc:creator>
  <cp:lastModifiedBy>winter</cp:lastModifiedBy>
  <cp:revision>10</cp:revision>
  <dcterms:created xsi:type="dcterms:W3CDTF">2025-01-09T02:25:36Z</dcterms:created>
  <dcterms:modified xsi:type="dcterms:W3CDTF">2025-01-24T08:19:38Z</dcterms:modified>
</cp:coreProperties>
</file>